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60" r:id="rId5"/>
    <p:sldId id="261" r:id="rId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8BFEC7-A058-EA3D-B10B-E4E0FC9BE595}" name="Emerald Brunett" initials="EB" userId="S::emeraldbrunett@coquilletribe.org::c5b75b47-829a-418b-8eff-9926c5b14c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707F"/>
    <a:srgbClr val="000000"/>
    <a:srgbClr val="800202"/>
    <a:srgbClr val="FFFFFF"/>
    <a:srgbClr val="990033"/>
    <a:srgbClr val="A50021"/>
    <a:srgbClr val="7A3A3A"/>
    <a:srgbClr val="292929"/>
    <a:srgbClr val="203970"/>
    <a:srgbClr val="004B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5DBD1-7D77-48C4-A12A-05D1A3959C21}" v="3" dt="2024-04-19T20:47:19.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539"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rald Brunett" userId="c5b75b47-829a-418b-8eff-9926c5b14c18" providerId="ADAL" clId="{2575DBD1-7D77-48C4-A12A-05D1A3959C21}"/>
    <pc:docChg chg="undo custSel modSld">
      <pc:chgData name="Emerald Brunett" userId="c5b75b47-829a-418b-8eff-9926c5b14c18" providerId="ADAL" clId="{2575DBD1-7D77-48C4-A12A-05D1A3959C21}" dt="2024-04-19T20:48:20.701" v="493" actId="1036"/>
      <pc:docMkLst>
        <pc:docMk/>
      </pc:docMkLst>
      <pc:sldChg chg="modSp mod">
        <pc:chgData name="Emerald Brunett" userId="c5b75b47-829a-418b-8eff-9926c5b14c18" providerId="ADAL" clId="{2575DBD1-7D77-48C4-A12A-05D1A3959C21}" dt="2024-04-19T20:40:03.282" v="187" actId="115"/>
        <pc:sldMkLst>
          <pc:docMk/>
          <pc:sldMk cId="1866128199" sldId="260"/>
        </pc:sldMkLst>
        <pc:spChg chg="mod">
          <ac:chgData name="Emerald Brunett" userId="c5b75b47-829a-418b-8eff-9926c5b14c18" providerId="ADAL" clId="{2575DBD1-7D77-48C4-A12A-05D1A3959C21}" dt="2024-04-19T20:34:52.609" v="12" actId="20577"/>
          <ac:spMkLst>
            <pc:docMk/>
            <pc:sldMk cId="1866128199" sldId="260"/>
            <ac:spMk id="2" creationId="{2CF96829-AAA0-CBE8-6283-D2BEAC76F666}"/>
          </ac:spMkLst>
        </pc:spChg>
        <pc:spChg chg="mod">
          <ac:chgData name="Emerald Brunett" userId="c5b75b47-829a-418b-8eff-9926c5b14c18" providerId="ADAL" clId="{2575DBD1-7D77-48C4-A12A-05D1A3959C21}" dt="2024-04-19T20:40:03.282" v="187" actId="115"/>
          <ac:spMkLst>
            <pc:docMk/>
            <pc:sldMk cId="1866128199" sldId="260"/>
            <ac:spMk id="3" creationId="{3A0A238B-756C-729C-B0D4-D53CAFC80550}"/>
          </ac:spMkLst>
        </pc:spChg>
      </pc:sldChg>
      <pc:sldChg chg="addSp delSp modSp mod">
        <pc:chgData name="Emerald Brunett" userId="c5b75b47-829a-418b-8eff-9926c5b14c18" providerId="ADAL" clId="{2575DBD1-7D77-48C4-A12A-05D1A3959C21}" dt="2024-04-19T20:48:20.701" v="493" actId="1036"/>
        <pc:sldMkLst>
          <pc:docMk/>
          <pc:sldMk cId="2514526161" sldId="261"/>
        </pc:sldMkLst>
        <pc:spChg chg="mod">
          <ac:chgData name="Emerald Brunett" userId="c5b75b47-829a-418b-8eff-9926c5b14c18" providerId="ADAL" clId="{2575DBD1-7D77-48C4-A12A-05D1A3959C21}" dt="2024-04-19T20:45:13.384" v="394" actId="21"/>
          <ac:spMkLst>
            <pc:docMk/>
            <pc:sldMk cId="2514526161" sldId="261"/>
            <ac:spMk id="3" creationId="{3A0A238B-756C-729C-B0D4-D53CAFC80550}"/>
          </ac:spMkLst>
        </pc:spChg>
        <pc:spChg chg="add mod">
          <ac:chgData name="Emerald Brunett" userId="c5b75b47-829a-418b-8eff-9926c5b14c18" providerId="ADAL" clId="{2575DBD1-7D77-48C4-A12A-05D1A3959C21}" dt="2024-04-19T20:46:33.357" v="421" actId="14100"/>
          <ac:spMkLst>
            <pc:docMk/>
            <pc:sldMk cId="2514526161" sldId="261"/>
            <ac:spMk id="5" creationId="{D195E4B3-1864-A890-6CAC-2E32706B4474}"/>
          </ac:spMkLst>
        </pc:spChg>
        <pc:spChg chg="del mod">
          <ac:chgData name="Emerald Brunett" userId="c5b75b47-829a-418b-8eff-9926c5b14c18" providerId="ADAL" clId="{2575DBD1-7D77-48C4-A12A-05D1A3959C21}" dt="2024-04-19T20:46:57.331" v="436" actId="478"/>
          <ac:spMkLst>
            <pc:docMk/>
            <pc:sldMk cId="2514526161" sldId="261"/>
            <ac:spMk id="7" creationId="{6A4E09AD-315F-94BD-8D75-14F71919FEAA}"/>
          </ac:spMkLst>
        </pc:spChg>
        <pc:spChg chg="add mod">
          <ac:chgData name="Emerald Brunett" userId="c5b75b47-829a-418b-8eff-9926c5b14c18" providerId="ADAL" clId="{2575DBD1-7D77-48C4-A12A-05D1A3959C21}" dt="2024-04-19T20:48:20.701" v="493" actId="1036"/>
          <ac:spMkLst>
            <pc:docMk/>
            <pc:sldMk cId="2514526161" sldId="261"/>
            <ac:spMk id="8" creationId="{9FA783F8-A80D-3812-A216-2CD5D83AA50D}"/>
          </ac:spMkLst>
        </pc:spChg>
        <pc:spChg chg="del mod">
          <ac:chgData name="Emerald Brunett" userId="c5b75b47-829a-418b-8eff-9926c5b14c18" providerId="ADAL" clId="{2575DBD1-7D77-48C4-A12A-05D1A3959C21}" dt="2024-04-19T20:41:32.336" v="332" actId="478"/>
          <ac:spMkLst>
            <pc:docMk/>
            <pc:sldMk cId="2514526161" sldId="261"/>
            <ac:spMk id="12" creationId="{2B46C7E0-D394-3D5B-F27E-8429A818A8E0}"/>
          </ac:spMkLst>
        </pc:spChg>
        <pc:picChg chg="add mod">
          <ac:chgData name="Emerald Brunett" userId="c5b75b47-829a-418b-8eff-9926c5b14c18" providerId="ADAL" clId="{2575DBD1-7D77-48C4-A12A-05D1A3959C21}" dt="2024-04-19T20:47:02.157" v="449" actId="1035"/>
          <ac:picMkLst>
            <pc:docMk/>
            <pc:sldMk cId="2514526161" sldId="261"/>
            <ac:picMk id="4" creationId="{953E9274-93D8-34CC-BD37-85BEDA18E2C5}"/>
          </ac:picMkLst>
        </pc:picChg>
        <pc:picChg chg="add mod">
          <ac:chgData name="Emerald Brunett" userId="c5b75b47-829a-418b-8eff-9926c5b14c18" providerId="ADAL" clId="{2575DBD1-7D77-48C4-A12A-05D1A3959C21}" dt="2024-04-19T20:48:12.798" v="460" actId="1038"/>
          <ac:picMkLst>
            <pc:docMk/>
            <pc:sldMk cId="2514526161" sldId="261"/>
            <ac:picMk id="9" creationId="{C82E11B3-660E-2148-3A6A-8432DB807D97}"/>
          </ac:picMkLst>
        </pc:picChg>
        <pc:picChg chg="del">
          <ac:chgData name="Emerald Brunett" userId="c5b75b47-829a-418b-8eff-9926c5b14c18" providerId="ADAL" clId="{2575DBD1-7D77-48C4-A12A-05D1A3959C21}" dt="2024-04-19T20:41:21.233" v="330" actId="478"/>
          <ac:picMkLst>
            <pc:docMk/>
            <pc:sldMk cId="2514526161" sldId="261"/>
            <ac:picMk id="10" creationId="{352B7F2C-B876-4BE4-7DCA-77C6401BB1C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886F97-014C-4163-8589-04C94F605C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08624DB-EC6F-4D8E-8A6A-A7F059B2FFE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98661B9-D1CE-4991-ABA3-3535EF8CCA66}" type="datetimeFigureOut">
              <a:rPr lang="en-US" smtClean="0"/>
              <a:t>4/19/2024</a:t>
            </a:fld>
            <a:endParaRPr lang="en-US"/>
          </a:p>
        </p:txBody>
      </p:sp>
      <p:sp>
        <p:nvSpPr>
          <p:cNvPr id="4" name="Footer Placeholder 3">
            <a:extLst>
              <a:ext uri="{FF2B5EF4-FFF2-40B4-BE49-F238E27FC236}">
                <a16:creationId xmlns:a16="http://schemas.microsoft.com/office/drawing/2014/main" id="{C6797FE5-FCB0-4738-9A64-EC0A01D1B78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E23E83-FD47-4569-B253-A68E1C1781B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124352-175D-4860-BCAA-970B06BF0353}" type="slidenum">
              <a:rPr lang="en-US" smtClean="0"/>
              <a:t>‹#›</a:t>
            </a:fld>
            <a:endParaRPr lang="en-US"/>
          </a:p>
        </p:txBody>
      </p:sp>
    </p:spTree>
    <p:extLst>
      <p:ext uri="{BB962C8B-B14F-4D97-AF65-F5344CB8AC3E}">
        <p14:creationId xmlns:p14="http://schemas.microsoft.com/office/powerpoint/2010/main" val="20692808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65D33886-2559-4565-881A-7F33E2B9AF8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67465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33886-2559-4565-881A-7F33E2B9AF8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65325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33886-2559-4565-881A-7F33E2B9AF8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41710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33886-2559-4565-881A-7F33E2B9AF8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282215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33886-2559-4565-881A-7F33E2B9AF8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20966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D33886-2559-4565-881A-7F33E2B9AF8E}"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353226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D33886-2559-4565-881A-7F33E2B9AF8E}"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353247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D33886-2559-4565-881A-7F33E2B9AF8E}"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235207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33886-2559-4565-881A-7F33E2B9AF8E}"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212699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5D33886-2559-4565-881A-7F33E2B9AF8E}"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389884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5D33886-2559-4565-881A-7F33E2B9AF8E}"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871D6-C60E-4A5E-9CD9-BFE4AA8C9FAA}" type="slidenum">
              <a:rPr lang="en-US" smtClean="0"/>
              <a:t>‹#›</a:t>
            </a:fld>
            <a:endParaRPr lang="en-US"/>
          </a:p>
        </p:txBody>
      </p:sp>
    </p:spTree>
    <p:extLst>
      <p:ext uri="{BB962C8B-B14F-4D97-AF65-F5344CB8AC3E}">
        <p14:creationId xmlns:p14="http://schemas.microsoft.com/office/powerpoint/2010/main" val="340473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5D33886-2559-4565-881A-7F33E2B9AF8E}" type="datetimeFigureOut">
              <a:rPr lang="en-US" smtClean="0"/>
              <a:t>4/19/2024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B4871D6-C60E-4A5E-9CD9-BFE4AA8C9FAA}" type="slidenum">
              <a:rPr lang="en-US" smtClean="0"/>
              <a:t>‹#›</a:t>
            </a:fld>
            <a:endParaRPr lang="en-US"/>
          </a:p>
        </p:txBody>
      </p:sp>
    </p:spTree>
    <p:extLst>
      <p:ext uri="{BB962C8B-B14F-4D97-AF65-F5344CB8AC3E}">
        <p14:creationId xmlns:p14="http://schemas.microsoft.com/office/powerpoint/2010/main" val="2384755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94;p28">
            <a:extLst>
              <a:ext uri="{FF2B5EF4-FFF2-40B4-BE49-F238E27FC236}">
                <a16:creationId xmlns:a16="http://schemas.microsoft.com/office/drawing/2014/main" id="{F2AF2C19-6798-48F8-857E-63764DB50D84}"/>
              </a:ext>
            </a:extLst>
          </p:cNvPr>
          <p:cNvSpPr txBox="1">
            <a:spLocks/>
          </p:cNvSpPr>
          <p:nvPr/>
        </p:nvSpPr>
        <p:spPr>
          <a:xfrm>
            <a:off x="0" y="9580264"/>
            <a:ext cx="7772399" cy="4579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1pPr>
            <a:lvl2pPr marL="914400" marR="0" lvl="1"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2pPr>
            <a:lvl3pPr marL="1371600" marR="0" lvl="2"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3pPr>
            <a:lvl4pPr marL="1828800" marR="0" lvl="3"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4pPr>
            <a:lvl5pPr marL="2286000" marR="0" lvl="4"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5pPr>
            <a:lvl6pPr marL="2743200" marR="0" lvl="5"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6pPr>
            <a:lvl7pPr marL="3200400" marR="0" lvl="6"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7pPr>
            <a:lvl8pPr marL="3657600" marR="0" lvl="7"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8pPr>
            <a:lvl9pPr marL="4114800" marR="0" lvl="8"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9pPr>
          </a:lstStyle>
          <a:p>
            <a:pPr marL="0" marR="0" lvl="0" indent="0" algn="ctr" defTabSz="914400" rtl="0" eaLnBrk="1" fontAlgn="auto" latinLnBrk="0" hangingPunct="1">
              <a:lnSpc>
                <a:spcPct val="100000"/>
              </a:lnSpc>
              <a:spcBef>
                <a:spcPts val="0"/>
              </a:spcBef>
              <a:spcAft>
                <a:spcPts val="0"/>
              </a:spcAft>
              <a:buClr>
                <a:srgbClr val="C00000"/>
              </a:buClr>
              <a:buSzPts val="1100"/>
              <a:buFont typeface="Assistant Light"/>
              <a:buNone/>
              <a:tabLst/>
              <a:defRPr/>
            </a:pPr>
            <a:r>
              <a:rPr kumimoji="0" lang="en-US" sz="1400" b="0" i="0" u="none" strike="noStrike" kern="0" cap="none" spc="0" normalizeH="0" baseline="0" noProof="0">
                <a:ln>
                  <a:noFill/>
                </a:ln>
                <a:solidFill>
                  <a:srgbClr val="800202"/>
                </a:solidFill>
                <a:effectLst/>
                <a:uLnTx/>
                <a:uFillTx/>
                <a:latin typeface="Assistant Light"/>
                <a:cs typeface="Assistant Light"/>
                <a:sym typeface="Assistant Light"/>
              </a:rPr>
              <a:t>Project Management &amp; Planning Office  •  (541) 297-1355  •  projects@coquilletribe.org</a:t>
            </a:r>
          </a:p>
        </p:txBody>
      </p:sp>
      <p:sp>
        <p:nvSpPr>
          <p:cNvPr id="7" name="Rectangle 6">
            <a:extLst>
              <a:ext uri="{FF2B5EF4-FFF2-40B4-BE49-F238E27FC236}">
                <a16:creationId xmlns:a16="http://schemas.microsoft.com/office/drawing/2014/main" id="{6A4E09AD-315F-94BD-8D75-14F71919FEAA}"/>
              </a:ext>
            </a:extLst>
          </p:cNvPr>
          <p:cNvSpPr/>
          <p:nvPr/>
        </p:nvSpPr>
        <p:spPr>
          <a:xfrm flipH="1">
            <a:off x="295307" y="1027020"/>
            <a:ext cx="7181785" cy="55328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background with blue text&#10;&#10;Description automatically generated with low confidence">
            <a:extLst>
              <a:ext uri="{FF2B5EF4-FFF2-40B4-BE49-F238E27FC236}">
                <a16:creationId xmlns:a16="http://schemas.microsoft.com/office/drawing/2014/main" id="{7FEC0800-592F-D4EC-CA8D-100BAFCAA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55" y="178731"/>
            <a:ext cx="2543633" cy="947503"/>
          </a:xfrm>
          <a:prstGeom prst="rect">
            <a:avLst/>
          </a:prstGeom>
        </p:spPr>
      </p:pic>
      <p:sp>
        <p:nvSpPr>
          <p:cNvPr id="15" name="TextBox 14">
            <a:extLst>
              <a:ext uri="{FF2B5EF4-FFF2-40B4-BE49-F238E27FC236}">
                <a16:creationId xmlns:a16="http://schemas.microsoft.com/office/drawing/2014/main" id="{76D17BFF-5FE3-EF0E-369B-E0479D83A4AA}"/>
              </a:ext>
            </a:extLst>
          </p:cNvPr>
          <p:cNvSpPr txBox="1"/>
          <p:nvPr/>
        </p:nvSpPr>
        <p:spPr>
          <a:xfrm>
            <a:off x="4260191" y="370430"/>
            <a:ext cx="3668687" cy="769441"/>
          </a:xfrm>
          <a:prstGeom prst="rect">
            <a:avLst/>
          </a:prstGeom>
          <a:noFill/>
        </p:spPr>
        <p:txBody>
          <a:bodyPr wrap="square" rtlCol="0">
            <a:spAutoFit/>
          </a:bodyPr>
          <a:lstStyle/>
          <a:p>
            <a:r>
              <a:rPr lang="en-US" sz="4400" b="1" dirty="0">
                <a:latin typeface="Bahnschrift SemiLight SemiConde" panose="020B0502040204020203" pitchFamily="34" charset="0"/>
                <a:cs typeface="Assistant" panose="020F0502020204030204" pitchFamily="2" charset="-79"/>
              </a:rPr>
              <a:t>Shishda Haws</a:t>
            </a:r>
          </a:p>
        </p:txBody>
      </p:sp>
      <p:sp>
        <p:nvSpPr>
          <p:cNvPr id="2" name="TextBox 1">
            <a:extLst>
              <a:ext uri="{FF2B5EF4-FFF2-40B4-BE49-F238E27FC236}">
                <a16:creationId xmlns:a16="http://schemas.microsoft.com/office/drawing/2014/main" id="{2CF96829-AAA0-CBE8-6283-D2BEAC76F666}"/>
              </a:ext>
            </a:extLst>
          </p:cNvPr>
          <p:cNvSpPr txBox="1"/>
          <p:nvPr/>
        </p:nvSpPr>
        <p:spPr>
          <a:xfrm>
            <a:off x="1258958" y="1009428"/>
            <a:ext cx="6218134" cy="461665"/>
          </a:xfrm>
          <a:prstGeom prst="rect">
            <a:avLst/>
          </a:prstGeom>
          <a:noFill/>
        </p:spPr>
        <p:txBody>
          <a:bodyPr wrap="square" rtlCol="0">
            <a:spAutoFit/>
          </a:bodyPr>
          <a:lstStyle/>
          <a:p>
            <a:pPr algn="r"/>
            <a:r>
              <a:rPr lang="en-US" sz="2400" b="1" dirty="0">
                <a:solidFill>
                  <a:srgbClr val="55707F"/>
                </a:solidFill>
                <a:latin typeface="Bahnschrift SemiLight SemiConde" panose="020B0502040204020203" pitchFamily="34" charset="0"/>
                <a:cs typeface="Assistant" panose="020F0502020204030204" pitchFamily="2" charset="-79"/>
              </a:rPr>
              <a:t>Changes to Upcoming Impacts </a:t>
            </a:r>
            <a:r>
              <a:rPr lang="en-US" sz="2400" kern="0" dirty="0">
                <a:solidFill>
                  <a:srgbClr val="55707F"/>
                </a:solidFill>
                <a:latin typeface="Roboto Condensed Medium" panose="02000000000000000000" pitchFamily="2" charset="0"/>
                <a:ea typeface="Roboto Condensed Medium" panose="02000000000000000000" pitchFamily="2" charset="0"/>
                <a:cs typeface="Roboto Black" panose="02000000000000000000" pitchFamily="2" charset="0"/>
                <a:sym typeface="Nunito Sans"/>
              </a:rPr>
              <a:t>• April 19, 2024 </a:t>
            </a:r>
            <a:endParaRPr lang="en-US" sz="2400" b="1" dirty="0">
              <a:solidFill>
                <a:srgbClr val="55707F"/>
              </a:solidFill>
              <a:latin typeface="Bahnschrift SemiLight SemiConde" panose="020B0502040204020203" pitchFamily="34" charset="0"/>
              <a:cs typeface="Assistant" panose="020F0502020204030204" pitchFamily="2" charset="-79"/>
            </a:endParaRPr>
          </a:p>
        </p:txBody>
      </p:sp>
      <p:sp>
        <p:nvSpPr>
          <p:cNvPr id="3" name="TextBox 2">
            <a:extLst>
              <a:ext uri="{FF2B5EF4-FFF2-40B4-BE49-F238E27FC236}">
                <a16:creationId xmlns:a16="http://schemas.microsoft.com/office/drawing/2014/main" id="{3A0A238B-756C-729C-B0D4-D53CAFC80550}"/>
              </a:ext>
            </a:extLst>
          </p:cNvPr>
          <p:cNvSpPr txBox="1"/>
          <p:nvPr/>
        </p:nvSpPr>
        <p:spPr>
          <a:xfrm>
            <a:off x="238156" y="6590256"/>
            <a:ext cx="7238936" cy="3550011"/>
          </a:xfrm>
          <a:prstGeom prst="rect">
            <a:avLst/>
          </a:prstGeom>
          <a:noFill/>
        </p:spPr>
        <p:txBody>
          <a:bodyPr wrap="square" lIns="91440" tIns="45720" rIns="91440" bIns="45720" rtlCol="0" anchor="t">
            <a:spAutoFit/>
          </a:bodyPr>
          <a:lstStyle/>
          <a:p>
            <a:pPr algn="just">
              <a:lnSpc>
                <a:spcPct val="107000"/>
              </a:lnSpc>
              <a:spcAft>
                <a:spcPts val="800"/>
              </a:spcAft>
            </a:pPr>
            <a:r>
              <a:rPr lang="en-US" sz="1600" dirty="0">
                <a:latin typeface="Calibri"/>
                <a:ea typeface="Calibri"/>
                <a:cs typeface="Times New Roman"/>
              </a:rPr>
              <a:t>Previously announced, the </a:t>
            </a:r>
            <a:r>
              <a:rPr lang="en-US" sz="1600" b="1" u="sng" dirty="0">
                <a:latin typeface="Calibri"/>
                <a:ea typeface="Calibri"/>
                <a:cs typeface="Times New Roman"/>
              </a:rPr>
              <a:t>Ko-Kwel Wellness Center secondary parking lot entrance</a:t>
            </a:r>
            <a:r>
              <a:rPr lang="en-US" sz="1600" dirty="0">
                <a:latin typeface="Calibri"/>
                <a:ea typeface="Calibri"/>
                <a:cs typeface="Times New Roman"/>
              </a:rPr>
              <a:t> will be </a:t>
            </a:r>
            <a:r>
              <a:rPr lang="en-US" sz="1600" b="1" u="sng" dirty="0">
                <a:latin typeface="Calibri"/>
                <a:ea typeface="Calibri"/>
                <a:cs typeface="Times New Roman"/>
              </a:rPr>
              <a:t>closed (as outlined above)</a:t>
            </a:r>
            <a:r>
              <a:rPr lang="en-US" sz="1600" dirty="0">
                <a:latin typeface="Calibri"/>
                <a:ea typeface="Calibri"/>
                <a:cs typeface="Times New Roman"/>
              </a:rPr>
              <a:t> to install water and sewer utility lines. </a:t>
            </a:r>
            <a:r>
              <a:rPr lang="en-US" sz="1600" dirty="0">
                <a:ea typeface="Calibri"/>
                <a:cs typeface="Times New Roman"/>
              </a:rPr>
              <a:t>Dates have shifted once again, this time to consolidate impacts to one week.</a:t>
            </a:r>
          </a:p>
          <a:p>
            <a:pPr algn="just">
              <a:lnSpc>
                <a:spcPct val="107000"/>
              </a:lnSpc>
              <a:spcAft>
                <a:spcPts val="800"/>
              </a:spcAft>
            </a:pPr>
            <a:r>
              <a:rPr lang="en-US" sz="1600" dirty="0">
                <a:latin typeface="Calibri"/>
                <a:ea typeface="Calibri"/>
                <a:cs typeface="Times New Roman"/>
              </a:rPr>
              <a:t>The entrance will now be </a:t>
            </a:r>
            <a:r>
              <a:rPr lang="en-US" sz="1600" b="1" u="sng" dirty="0">
                <a:latin typeface="Calibri"/>
                <a:ea typeface="Calibri"/>
                <a:cs typeface="Times New Roman"/>
              </a:rPr>
              <a:t>closed beginning Monday, April 29</a:t>
            </a:r>
            <a:r>
              <a:rPr lang="en-US" sz="1600" b="1" u="sng" baseline="30000" dirty="0">
                <a:latin typeface="Calibri"/>
                <a:ea typeface="Calibri"/>
                <a:cs typeface="Times New Roman"/>
              </a:rPr>
              <a:t>th</a:t>
            </a:r>
            <a:r>
              <a:rPr lang="en-US" sz="1600" b="1" u="sng" dirty="0">
                <a:latin typeface="Calibri"/>
                <a:ea typeface="Calibri"/>
                <a:cs typeface="Times New Roman"/>
              </a:rPr>
              <a:t> and reopen on Wednesday, May 1</a:t>
            </a:r>
            <a:r>
              <a:rPr lang="en-US" sz="1600" b="1" u="sng" baseline="30000" dirty="0">
                <a:latin typeface="Calibri"/>
                <a:ea typeface="Calibri"/>
                <a:cs typeface="Times New Roman"/>
              </a:rPr>
              <a:t>st</a:t>
            </a:r>
            <a:r>
              <a:rPr lang="en-US" sz="1600" b="1" baseline="30000" dirty="0">
                <a:latin typeface="Calibri"/>
                <a:ea typeface="Calibri"/>
                <a:cs typeface="Times New Roman"/>
              </a:rPr>
              <a:t> </a:t>
            </a:r>
            <a:r>
              <a:rPr lang="en-US" sz="1600" dirty="0">
                <a:latin typeface="Calibri"/>
                <a:ea typeface="Calibri"/>
                <a:cs typeface="Times New Roman"/>
              </a:rPr>
              <a:t>(previously reported to be Wednesday, April 24</a:t>
            </a:r>
            <a:r>
              <a:rPr lang="en-US" sz="1600" baseline="30000" dirty="0">
                <a:latin typeface="Calibri"/>
                <a:ea typeface="Calibri"/>
                <a:cs typeface="Times New Roman"/>
              </a:rPr>
              <a:t>th</a:t>
            </a:r>
            <a:r>
              <a:rPr lang="en-US" sz="1600" dirty="0">
                <a:latin typeface="Calibri"/>
                <a:ea typeface="Calibri"/>
                <a:cs typeface="Times New Roman"/>
              </a:rPr>
              <a:t> through Friday, April 26</a:t>
            </a:r>
            <a:r>
              <a:rPr lang="en-US" sz="1600" baseline="30000" dirty="0">
                <a:latin typeface="Calibri"/>
                <a:ea typeface="Calibri"/>
                <a:cs typeface="Times New Roman"/>
              </a:rPr>
              <a:t>th</a:t>
            </a:r>
            <a:r>
              <a:rPr lang="en-US" sz="1600" dirty="0">
                <a:latin typeface="Calibri"/>
                <a:ea typeface="Calibri"/>
                <a:cs typeface="Times New Roman"/>
              </a:rPr>
              <a:t>). The asphalt will be cut, the trench excavated, the pipe installed.  The trench will then be filled, recompacted, and covered with a temporary trench-plate (those big metal plates you sometimes see in road construction) in place until an asphalt patch can be completed.  Please use an alternate entrance during this time and always, please use caution near the construction area.  </a:t>
            </a:r>
          </a:p>
          <a:p>
            <a:pPr algn="just">
              <a:lnSpc>
                <a:spcPct val="107000"/>
              </a:lnSpc>
              <a:spcAft>
                <a:spcPts val="800"/>
              </a:spcAft>
            </a:pPr>
            <a:endParaRPr lang="en-US" sz="1600" dirty="0">
              <a:latin typeface="Calibri"/>
              <a:ea typeface="Calibri"/>
              <a:cs typeface="Times New Roman"/>
            </a:endParaRPr>
          </a:p>
          <a:p>
            <a:pPr algn="just">
              <a:lnSpc>
                <a:spcPct val="107000"/>
              </a:lnSpc>
              <a:spcAft>
                <a:spcPts val="800"/>
              </a:spcAft>
            </a:pPr>
            <a:endParaRPr lang="en-US" sz="1600" dirty="0">
              <a:latin typeface="Calibri"/>
              <a:ea typeface="Calibri"/>
              <a:cs typeface="Times New Roman"/>
            </a:endParaRPr>
          </a:p>
        </p:txBody>
      </p:sp>
      <p:pic>
        <p:nvPicPr>
          <p:cNvPr id="14" name="Picture 13">
            <a:extLst>
              <a:ext uri="{FF2B5EF4-FFF2-40B4-BE49-F238E27FC236}">
                <a16:creationId xmlns:a16="http://schemas.microsoft.com/office/drawing/2014/main" id="{FC2AD38B-DA9D-9924-6311-75DB0C4E1BD4}"/>
              </a:ext>
            </a:extLst>
          </p:cNvPr>
          <p:cNvPicPr>
            <a:picLocks noChangeAspect="1"/>
          </p:cNvPicPr>
          <p:nvPr/>
        </p:nvPicPr>
        <p:blipFill>
          <a:blip r:embed="rId3"/>
          <a:stretch>
            <a:fillRect/>
          </a:stretch>
        </p:blipFill>
        <p:spPr>
          <a:xfrm>
            <a:off x="295307" y="1427110"/>
            <a:ext cx="7188195" cy="4881583"/>
          </a:xfrm>
          <a:prstGeom prst="rect">
            <a:avLst/>
          </a:prstGeom>
        </p:spPr>
      </p:pic>
      <p:sp>
        <p:nvSpPr>
          <p:cNvPr id="6" name="TextBox 5">
            <a:extLst>
              <a:ext uri="{FF2B5EF4-FFF2-40B4-BE49-F238E27FC236}">
                <a16:creationId xmlns:a16="http://schemas.microsoft.com/office/drawing/2014/main" id="{FFC8F96B-5890-AC50-CF94-98B627300BD3}"/>
              </a:ext>
            </a:extLst>
          </p:cNvPr>
          <p:cNvSpPr txBox="1"/>
          <p:nvPr/>
        </p:nvSpPr>
        <p:spPr>
          <a:xfrm>
            <a:off x="231746" y="6249594"/>
            <a:ext cx="7151360" cy="369332"/>
          </a:xfrm>
          <a:prstGeom prst="rect">
            <a:avLst/>
          </a:prstGeom>
          <a:noFill/>
        </p:spPr>
        <p:txBody>
          <a:bodyPr wrap="square" lIns="91440" tIns="45720" rIns="91440" bIns="45720" rtlCol="0" anchor="t">
            <a:spAutoFit/>
          </a:bodyPr>
          <a:lstStyle/>
          <a:p>
            <a:r>
              <a:rPr lang="en-US" b="1" dirty="0">
                <a:solidFill>
                  <a:srgbClr val="55707F"/>
                </a:solidFill>
                <a:latin typeface="Bahnschrift SemiLight SemiConde" panose="020B0502040204020203" pitchFamily="34" charset="0"/>
                <a:cs typeface="Assistant" panose="020F0502020204030204" pitchFamily="2" charset="-79"/>
              </a:rPr>
              <a:t>Ko-Kwel Wellness Center Main Parking Lot Entrance Closure</a:t>
            </a:r>
          </a:p>
        </p:txBody>
      </p:sp>
    </p:spTree>
    <p:extLst>
      <p:ext uri="{BB962C8B-B14F-4D97-AF65-F5344CB8AC3E}">
        <p14:creationId xmlns:p14="http://schemas.microsoft.com/office/powerpoint/2010/main" val="186612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94;p28">
            <a:extLst>
              <a:ext uri="{FF2B5EF4-FFF2-40B4-BE49-F238E27FC236}">
                <a16:creationId xmlns:a16="http://schemas.microsoft.com/office/drawing/2014/main" id="{F2AF2C19-6798-48F8-857E-63764DB50D84}"/>
              </a:ext>
            </a:extLst>
          </p:cNvPr>
          <p:cNvSpPr txBox="1">
            <a:spLocks/>
          </p:cNvSpPr>
          <p:nvPr/>
        </p:nvSpPr>
        <p:spPr>
          <a:xfrm>
            <a:off x="0" y="9580264"/>
            <a:ext cx="7772399" cy="4579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1pPr>
            <a:lvl2pPr marL="914400" marR="0" lvl="1"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2pPr>
            <a:lvl3pPr marL="1371600" marR="0" lvl="2"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3pPr>
            <a:lvl4pPr marL="1828800" marR="0" lvl="3"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4pPr>
            <a:lvl5pPr marL="2286000" marR="0" lvl="4"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5pPr>
            <a:lvl6pPr marL="2743200" marR="0" lvl="5"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6pPr>
            <a:lvl7pPr marL="3200400" marR="0" lvl="6"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7pPr>
            <a:lvl8pPr marL="3657600" marR="0" lvl="7"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8pPr>
            <a:lvl9pPr marL="4114800" marR="0" lvl="8" indent="-304800" algn="l" rtl="0">
              <a:lnSpc>
                <a:spcPct val="100000"/>
              </a:lnSpc>
              <a:spcBef>
                <a:spcPts val="0"/>
              </a:spcBef>
              <a:spcAft>
                <a:spcPts val="0"/>
              </a:spcAft>
              <a:buClr>
                <a:schemeClr val="dk1"/>
              </a:buClr>
              <a:buSzPts val="1100"/>
              <a:buFont typeface="Assistant Light"/>
              <a:buNone/>
              <a:defRPr sz="1100" b="0" i="0" u="none" strike="noStrike" cap="none">
                <a:solidFill>
                  <a:schemeClr val="dk1"/>
                </a:solidFill>
                <a:latin typeface="Assistant Light"/>
                <a:ea typeface="Assistant Light"/>
                <a:cs typeface="Assistant Light"/>
                <a:sym typeface="Assistant Light"/>
              </a:defRPr>
            </a:lvl9pPr>
          </a:lstStyle>
          <a:p>
            <a:pPr marL="0" marR="0" lvl="0" indent="0" algn="ctr" defTabSz="914400" rtl="0" eaLnBrk="1" fontAlgn="auto" latinLnBrk="0" hangingPunct="1">
              <a:lnSpc>
                <a:spcPct val="100000"/>
              </a:lnSpc>
              <a:spcBef>
                <a:spcPts val="0"/>
              </a:spcBef>
              <a:spcAft>
                <a:spcPts val="0"/>
              </a:spcAft>
              <a:buClr>
                <a:srgbClr val="C00000"/>
              </a:buClr>
              <a:buSzPts val="1100"/>
              <a:buFont typeface="Assistant Light"/>
              <a:buNone/>
              <a:tabLst/>
              <a:defRPr/>
            </a:pPr>
            <a:r>
              <a:rPr kumimoji="0" lang="en-US" sz="1400" b="0" i="0" u="none" strike="noStrike" kern="0" cap="none" spc="0" normalizeH="0" baseline="0" noProof="0">
                <a:ln>
                  <a:noFill/>
                </a:ln>
                <a:solidFill>
                  <a:srgbClr val="800202"/>
                </a:solidFill>
                <a:effectLst/>
                <a:uLnTx/>
                <a:uFillTx/>
                <a:latin typeface="Assistant Light"/>
                <a:cs typeface="Assistant Light"/>
                <a:sym typeface="Assistant Light"/>
              </a:rPr>
              <a:t>Project Management &amp; Planning Office  •  (541) 297-1355  •  projects@coquilletribe.org</a:t>
            </a:r>
          </a:p>
        </p:txBody>
      </p:sp>
      <p:sp>
        <p:nvSpPr>
          <p:cNvPr id="3" name="TextBox 2">
            <a:extLst>
              <a:ext uri="{FF2B5EF4-FFF2-40B4-BE49-F238E27FC236}">
                <a16:creationId xmlns:a16="http://schemas.microsoft.com/office/drawing/2014/main" id="{3A0A238B-756C-729C-B0D4-D53CAFC80550}"/>
              </a:ext>
            </a:extLst>
          </p:cNvPr>
          <p:cNvSpPr txBox="1"/>
          <p:nvPr/>
        </p:nvSpPr>
        <p:spPr>
          <a:xfrm>
            <a:off x="238156" y="736469"/>
            <a:ext cx="7238936" cy="2290948"/>
          </a:xfrm>
          <a:prstGeom prst="rect">
            <a:avLst/>
          </a:prstGeom>
          <a:noFill/>
        </p:spPr>
        <p:txBody>
          <a:bodyPr wrap="square" lIns="91440" tIns="45720" rIns="91440" bIns="45720" rtlCol="0" anchor="t">
            <a:spAutoFit/>
          </a:bodyPr>
          <a:lstStyle/>
          <a:p>
            <a:pPr algn="just">
              <a:lnSpc>
                <a:spcPct val="107000"/>
              </a:lnSpc>
              <a:spcAft>
                <a:spcPts val="800"/>
              </a:spcAft>
            </a:pPr>
            <a:r>
              <a:rPr lang="en-US" sz="1600" dirty="0">
                <a:latin typeface="Calibri"/>
                <a:ea typeface="Calibri"/>
                <a:cs typeface="Times New Roman"/>
              </a:rPr>
              <a:t>The contractor is getting ready to pour the foundation.  Footings for the main columns in the new building will be poured this week.  The foundation slab will be poured at the end of the month in three separate pours the week of April 29</a:t>
            </a:r>
            <a:r>
              <a:rPr lang="en-US" sz="1600" baseline="30000" dirty="0">
                <a:latin typeface="Calibri"/>
                <a:ea typeface="Calibri"/>
                <a:cs typeface="Times New Roman"/>
              </a:rPr>
              <a:t>th</a:t>
            </a:r>
            <a:r>
              <a:rPr lang="en-US" sz="1600" dirty="0">
                <a:latin typeface="Calibri"/>
                <a:ea typeface="Calibri"/>
                <a:cs typeface="Times New Roman"/>
              </a:rPr>
              <a:t>.  </a:t>
            </a:r>
          </a:p>
          <a:p>
            <a:pPr algn="just">
              <a:lnSpc>
                <a:spcPct val="107000"/>
              </a:lnSpc>
              <a:spcAft>
                <a:spcPts val="800"/>
              </a:spcAft>
            </a:pPr>
            <a:r>
              <a:rPr lang="en-US" sz="1600" dirty="0">
                <a:latin typeface="Calibri"/>
                <a:ea typeface="Calibri"/>
                <a:cs typeface="Times New Roman"/>
              </a:rPr>
              <a:t>To get this work completed in the time needed, work must begin in the early morning hours.  </a:t>
            </a:r>
            <a:r>
              <a:rPr lang="en-US" sz="1600" b="1" u="sng" dirty="0">
                <a:latin typeface="Calibri"/>
                <a:ea typeface="Calibri"/>
                <a:cs typeface="Times New Roman"/>
              </a:rPr>
              <a:t>Crews will begin their concrete pours at 5am on Monday, April 29</a:t>
            </a:r>
            <a:r>
              <a:rPr lang="en-US" sz="1600" b="1" u="sng" baseline="30000" dirty="0">
                <a:latin typeface="Calibri"/>
                <a:ea typeface="Calibri"/>
                <a:cs typeface="Times New Roman"/>
              </a:rPr>
              <a:t>th</a:t>
            </a:r>
            <a:r>
              <a:rPr lang="en-US" sz="1600" b="1" u="sng" dirty="0">
                <a:latin typeface="Calibri"/>
                <a:ea typeface="Calibri"/>
                <a:cs typeface="Times New Roman"/>
              </a:rPr>
              <a:t>, Wednesday, May 1</a:t>
            </a:r>
            <a:r>
              <a:rPr lang="en-US" sz="1600" b="1" u="sng" baseline="30000" dirty="0">
                <a:latin typeface="Calibri"/>
                <a:ea typeface="Calibri"/>
                <a:cs typeface="Times New Roman"/>
              </a:rPr>
              <a:t>st</a:t>
            </a:r>
            <a:r>
              <a:rPr lang="en-US" sz="1600" b="1" u="sng" dirty="0">
                <a:latin typeface="Calibri"/>
                <a:ea typeface="Calibri"/>
                <a:cs typeface="Times New Roman"/>
              </a:rPr>
              <a:t>, and Friday, May 3</a:t>
            </a:r>
            <a:r>
              <a:rPr lang="en-US" sz="1600" b="1" u="sng" baseline="30000" dirty="0">
                <a:latin typeface="Calibri"/>
                <a:ea typeface="Calibri"/>
                <a:cs typeface="Times New Roman"/>
              </a:rPr>
              <a:t>rd</a:t>
            </a:r>
            <a:r>
              <a:rPr lang="en-US" sz="1600" dirty="0">
                <a:latin typeface="Calibri"/>
                <a:ea typeface="Calibri"/>
                <a:cs typeface="Times New Roman"/>
              </a:rPr>
              <a:t>. </a:t>
            </a:r>
            <a:r>
              <a:rPr lang="en-US" sz="1600" dirty="0">
                <a:ea typeface="Calibri"/>
                <a:cs typeface="Times New Roman"/>
              </a:rPr>
              <a:t>The concrete trucks will use the main Ko-Kwel Wellness Center entrance to enter/exit the site as the Secondary entrance will be closed.  The trucks will be backing into the site for these pours and back-up alarms</a:t>
            </a:r>
            <a:endParaRPr lang="en-US" sz="1600" dirty="0">
              <a:latin typeface="Calibri"/>
              <a:ea typeface="Calibri"/>
              <a:cs typeface="Times New Roman"/>
            </a:endParaRPr>
          </a:p>
        </p:txBody>
      </p:sp>
      <p:sp>
        <p:nvSpPr>
          <p:cNvPr id="6" name="TextBox 5">
            <a:extLst>
              <a:ext uri="{FF2B5EF4-FFF2-40B4-BE49-F238E27FC236}">
                <a16:creationId xmlns:a16="http://schemas.microsoft.com/office/drawing/2014/main" id="{EB9C4A26-8BFD-B0AC-FD74-C01E79118A6B}"/>
              </a:ext>
            </a:extLst>
          </p:cNvPr>
          <p:cNvSpPr txBox="1"/>
          <p:nvPr/>
        </p:nvSpPr>
        <p:spPr>
          <a:xfrm>
            <a:off x="238156" y="400891"/>
            <a:ext cx="7151360" cy="369332"/>
          </a:xfrm>
          <a:prstGeom prst="rect">
            <a:avLst/>
          </a:prstGeom>
          <a:noFill/>
        </p:spPr>
        <p:txBody>
          <a:bodyPr wrap="square" lIns="91440" tIns="45720" rIns="91440" bIns="45720" rtlCol="0" anchor="t">
            <a:spAutoFit/>
          </a:bodyPr>
          <a:lstStyle/>
          <a:p>
            <a:r>
              <a:rPr lang="en-US" b="1" dirty="0">
                <a:solidFill>
                  <a:srgbClr val="55707F"/>
                </a:solidFill>
                <a:latin typeface="Bahnschrift SemiLight SemiConde" panose="020B0502040204020203" pitchFamily="34" charset="0"/>
                <a:cs typeface="Assistant" panose="020F0502020204030204" pitchFamily="2" charset="-79"/>
              </a:rPr>
              <a:t>Foundation Pour - Early Morning Work Hours </a:t>
            </a:r>
          </a:p>
        </p:txBody>
      </p:sp>
      <p:pic>
        <p:nvPicPr>
          <p:cNvPr id="4" name="Picture 3" descr="A construction site with a couple of metal pipes&#10;&#10;Description automatically generated">
            <a:extLst>
              <a:ext uri="{FF2B5EF4-FFF2-40B4-BE49-F238E27FC236}">
                <a16:creationId xmlns:a16="http://schemas.microsoft.com/office/drawing/2014/main" id="{953E9274-93D8-34CC-BD37-85BEDA18E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29" y="3106061"/>
            <a:ext cx="4416361" cy="5888481"/>
          </a:xfrm>
          <a:prstGeom prst="rect">
            <a:avLst/>
          </a:prstGeom>
        </p:spPr>
      </p:pic>
      <p:sp>
        <p:nvSpPr>
          <p:cNvPr id="5" name="TextBox 4">
            <a:extLst>
              <a:ext uri="{FF2B5EF4-FFF2-40B4-BE49-F238E27FC236}">
                <a16:creationId xmlns:a16="http://schemas.microsoft.com/office/drawing/2014/main" id="{D195E4B3-1864-A890-6CAC-2E32706B4474}"/>
              </a:ext>
            </a:extLst>
          </p:cNvPr>
          <p:cNvSpPr txBox="1"/>
          <p:nvPr/>
        </p:nvSpPr>
        <p:spPr>
          <a:xfrm>
            <a:off x="238156" y="2994512"/>
            <a:ext cx="2809844" cy="3871766"/>
          </a:xfrm>
          <a:prstGeom prst="rect">
            <a:avLst/>
          </a:prstGeom>
          <a:noFill/>
        </p:spPr>
        <p:txBody>
          <a:bodyPr wrap="square" lIns="91440" tIns="45720" rIns="91440" bIns="45720" rtlCol="0" anchor="t">
            <a:spAutoFit/>
          </a:bodyPr>
          <a:lstStyle/>
          <a:p>
            <a:pPr algn="just">
              <a:lnSpc>
                <a:spcPct val="107000"/>
              </a:lnSpc>
              <a:spcAft>
                <a:spcPts val="800"/>
              </a:spcAft>
            </a:pPr>
            <a:r>
              <a:rPr lang="en-US" sz="1600" dirty="0">
                <a:ea typeface="Calibri"/>
                <a:cs typeface="Times New Roman"/>
              </a:rPr>
              <a:t>will be heard as well as the noise of the trucks themselves. </a:t>
            </a:r>
            <a:r>
              <a:rPr lang="en-US" sz="1600" dirty="0">
                <a:latin typeface="Calibri"/>
                <a:ea typeface="Calibri"/>
                <a:cs typeface="Times New Roman"/>
              </a:rPr>
              <a:t>The site will be lit with work lights directed towards the Ko-Kwel Wellness Center to avoid lighting neighboring residences.  Crews will do their best to keep noise and disruptions to as little as possible.  </a:t>
            </a:r>
          </a:p>
          <a:p>
            <a:pPr algn="just">
              <a:lnSpc>
                <a:spcPct val="107000"/>
              </a:lnSpc>
              <a:spcAft>
                <a:spcPts val="800"/>
              </a:spcAft>
            </a:pPr>
            <a:r>
              <a:rPr lang="en-US" sz="1600" dirty="0">
                <a:latin typeface="Calibri"/>
                <a:ea typeface="Calibri"/>
                <a:cs typeface="Times New Roman"/>
              </a:rPr>
              <a:t>We recognize that these disruptions are uncomfortable and appreciate your patience and flexibility during these impacts.</a:t>
            </a:r>
          </a:p>
        </p:txBody>
      </p:sp>
      <p:sp>
        <p:nvSpPr>
          <p:cNvPr id="8" name="TextBox 7">
            <a:extLst>
              <a:ext uri="{FF2B5EF4-FFF2-40B4-BE49-F238E27FC236}">
                <a16:creationId xmlns:a16="http://schemas.microsoft.com/office/drawing/2014/main" id="{9FA783F8-A80D-3812-A216-2CD5D83AA50D}"/>
              </a:ext>
            </a:extLst>
          </p:cNvPr>
          <p:cNvSpPr txBox="1"/>
          <p:nvPr/>
        </p:nvSpPr>
        <p:spPr>
          <a:xfrm>
            <a:off x="715181" y="7141576"/>
            <a:ext cx="1669438" cy="461665"/>
          </a:xfrm>
          <a:prstGeom prst="rect">
            <a:avLst/>
          </a:prstGeom>
          <a:noFill/>
        </p:spPr>
        <p:txBody>
          <a:bodyPr wrap="square" rtlCol="0">
            <a:spAutoFit/>
          </a:bodyPr>
          <a:lstStyle/>
          <a:p>
            <a:r>
              <a:rPr lang="en-US" sz="2400" b="1" dirty="0">
                <a:solidFill>
                  <a:srgbClr val="55707F"/>
                </a:solidFill>
                <a:latin typeface="Bahnschrift SemiLight SemiConde" panose="020B0502040204020203" pitchFamily="34" charset="0"/>
                <a:cs typeface="Assistant" panose="020F0502020204030204" pitchFamily="2" charset="-79"/>
              </a:rPr>
              <a:t>Learn more</a:t>
            </a:r>
          </a:p>
        </p:txBody>
      </p:sp>
      <p:pic>
        <p:nvPicPr>
          <p:cNvPr id="9" name="Picture 8" descr="A qr code on a white background&#10;&#10;Description automatically generated">
            <a:extLst>
              <a:ext uri="{FF2B5EF4-FFF2-40B4-BE49-F238E27FC236}">
                <a16:creationId xmlns:a16="http://schemas.microsoft.com/office/drawing/2014/main" id="{C82E11B3-660E-2148-3A6A-8432DB807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28" y="7668342"/>
            <a:ext cx="1304925" cy="1304925"/>
          </a:xfrm>
          <a:prstGeom prst="rect">
            <a:avLst/>
          </a:prstGeom>
        </p:spPr>
      </p:pic>
    </p:spTree>
    <p:extLst>
      <p:ext uri="{BB962C8B-B14F-4D97-AF65-F5344CB8AC3E}">
        <p14:creationId xmlns:p14="http://schemas.microsoft.com/office/powerpoint/2010/main" val="2514526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7ED34916D8D649AEC7B07DCCCF1F6E" ma:contentTypeVersion="14" ma:contentTypeDescription="Create a new document." ma:contentTypeScope="" ma:versionID="c572cb1a697cc27553cab3d51f8df3bf">
  <xsd:schema xmlns:xsd="http://www.w3.org/2001/XMLSchema" xmlns:xs="http://www.w3.org/2001/XMLSchema" xmlns:p="http://schemas.microsoft.com/office/2006/metadata/properties" xmlns:ns2="cd3467f8-ab77-417b-bbfd-250845dc59ff" xmlns:ns3="820b4a9f-618a-4dd7-afac-34db932b0aa2" targetNamespace="http://schemas.microsoft.com/office/2006/metadata/properties" ma:root="true" ma:fieldsID="08b0855b45563fd9c4158579184cff7e" ns2:_="" ns3:_="">
    <xsd:import namespace="cd3467f8-ab77-417b-bbfd-250845dc59ff"/>
    <xsd:import namespace="820b4a9f-618a-4dd7-afac-34db932b0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467f8-ab77-417b-bbfd-250845dc59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2b48e37-297c-4047-91ea-d7b0659f62f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0b4a9f-618a-4dd7-afac-34db932b0aa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eb591ef-0bf6-4700-b584-9f479f3df11e}" ma:internalName="TaxCatchAll" ma:showField="CatchAllData" ma:web="820b4a9f-618a-4dd7-afac-34db932b0aa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0b4a9f-618a-4dd7-afac-34db932b0aa2" xsi:nil="true"/>
    <lcf76f155ced4ddcb4097134ff3c332f xmlns="cd3467f8-ab77-417b-bbfd-250845dc59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849018-F8B5-4FFE-AAA5-1526399CD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3467f8-ab77-417b-bbfd-250845dc59ff"/>
    <ds:schemaRef ds:uri="820b4a9f-618a-4dd7-afac-34db932b0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AD1785-1D21-43C0-91BD-0A471CAE7DCD}">
  <ds:schemaRefs>
    <ds:schemaRef ds:uri="http://schemas.microsoft.com/sharepoint/v3/contenttype/forms"/>
  </ds:schemaRefs>
</ds:datastoreItem>
</file>

<file path=customXml/itemProps3.xml><?xml version="1.0" encoding="utf-8"?>
<ds:datastoreItem xmlns:ds="http://schemas.openxmlformats.org/officeDocument/2006/customXml" ds:itemID="{43273352-F3D2-460E-9990-D4DB263CCDB1}">
  <ds:schemaRefs>
    <ds:schemaRef ds:uri="http://schemas.microsoft.com/office/2006/metadata/properties"/>
    <ds:schemaRef ds:uri="http://schemas.microsoft.com/office/infopath/2007/PartnerControls"/>
    <ds:schemaRef ds:uri="6de2fcad-1596-43aa-8cb9-fad7dfd42574"/>
    <ds:schemaRef ds:uri="32018c54-3cfc-4ebd-ade7-444be31d3842"/>
    <ds:schemaRef ds:uri="820b4a9f-618a-4dd7-afac-34db932b0aa2"/>
    <ds:schemaRef ds:uri="cd3467f8-ab77-417b-bbfd-250845dc59ff"/>
  </ds:schemaRefs>
</ds:datastoreItem>
</file>

<file path=docProps/app.xml><?xml version="1.0" encoding="utf-8"?>
<Properties xmlns="http://schemas.openxmlformats.org/officeDocument/2006/extended-properties" xmlns:vt="http://schemas.openxmlformats.org/officeDocument/2006/docPropsVTypes">
  <Template>Office Theme</Template>
  <TotalTime>978</TotalTime>
  <Words>401</Words>
  <Application>Microsoft Office PowerPoint</Application>
  <PresentationFormat>Custom</PresentationFormat>
  <Paragraphs>13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Assistant Light</vt:lpstr>
      <vt:lpstr>Bahnschrift SemiLight SemiConde</vt:lpstr>
      <vt:lpstr>Calibri</vt:lpstr>
      <vt:lpstr>Calibri Light</vt:lpstr>
      <vt:lpstr>Roboto Condensed Medium</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Andreescu</dc:creator>
  <cp:lastModifiedBy>Emerald Brunett</cp:lastModifiedBy>
  <cp:revision>28</cp:revision>
  <cp:lastPrinted>2023-05-18T21:06:09Z</cp:lastPrinted>
  <dcterms:created xsi:type="dcterms:W3CDTF">2021-10-27T17:40:48Z</dcterms:created>
  <dcterms:modified xsi:type="dcterms:W3CDTF">2024-04-19T20:48:27Z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0x010100237ED34916D8D649AEC7B07DCCCF1F6E</vt:lpwstr>
  </property>
  <property fmtid="{D5CDD505-2E9C-101B-9397-08002B2CF9AE}" pid="3" name="MediaServiceImageTags">
    <vt:lpwstr/>
  </property>
</Properties>
</file>